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8" r:id="rId8"/>
    <p:sldId id="261" r:id="rId9"/>
    <p:sldId id="279" r:id="rId10"/>
    <p:sldId id="262" r:id="rId11"/>
    <p:sldId id="280" r:id="rId12"/>
    <p:sldId id="281" r:id="rId13"/>
    <p:sldId id="282" r:id="rId14"/>
    <p:sldId id="269" r:id="rId15"/>
    <p:sldId id="283" r:id="rId16"/>
    <p:sldId id="284" r:id="rId17"/>
    <p:sldId id="270" r:id="rId18"/>
    <p:sldId id="263" r:id="rId19"/>
    <p:sldId id="273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nu Sett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49D404F-B59E-3249-9345-AAE4E529CC32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F2B965E-DFB3-B645-AA6C-9F35843E90D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Corbel"/>
          <a:ea typeface="+mj-ea"/>
          <a:cs typeface="Corbel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Corbel"/>
          <a:ea typeface="+mn-ea"/>
          <a:cs typeface="Corbel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Corbel"/>
          <a:ea typeface="+mn-ea"/>
          <a:cs typeface="Corbel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Corbel"/>
          <a:ea typeface="+mn-ea"/>
          <a:cs typeface="Corbel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Corbel"/>
          <a:ea typeface="+mn-ea"/>
          <a:cs typeface="Corbel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Corbel"/>
          <a:ea typeface="+mn-ea"/>
          <a:cs typeface="Corbel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kathail/magic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MAGIC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3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running </a:t>
            </a:r>
            <a:r>
              <a:rPr lang="en-US" dirty="0" smtClean="0"/>
              <a:t>t-SNE, </a:t>
            </a:r>
            <a:r>
              <a:rPr lang="en-US" dirty="0"/>
              <a:t>you will be </a:t>
            </a:r>
            <a:r>
              <a:rPr lang="en-US" dirty="0" smtClean="0"/>
              <a:t>prompted to select values for several t-SNE parameters.</a:t>
            </a:r>
          </a:p>
          <a:p>
            <a:r>
              <a:rPr lang="en-US" dirty="0" smtClean="0"/>
              <a:t>Details about selecting values for these parameters are included in the </a:t>
            </a:r>
            <a:r>
              <a:rPr lang="en-US" dirty="0" err="1" smtClean="0"/>
              <a:t>sklearn.manifold.TSNE</a:t>
            </a:r>
            <a:r>
              <a:rPr lang="en-US" dirty="0"/>
              <a:t> documentation (http://</a:t>
            </a:r>
            <a:r>
              <a:rPr lang="en-US" dirty="0" err="1"/>
              <a:t>scikit-learn.org</a:t>
            </a:r>
            <a:r>
              <a:rPr lang="en-US" dirty="0"/>
              <a:t>/stable/modules/generated/</a:t>
            </a:r>
            <a:r>
              <a:rPr lang="en-US" dirty="0" err="1" smtClean="0"/>
              <a:t>sklearn.manifold.TSNE.html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Screen Shot 2017-03-29 at 1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3" y="4381500"/>
            <a:ext cx="381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running </a:t>
            </a:r>
            <a:r>
              <a:rPr lang="en-US" dirty="0" smtClean="0"/>
              <a:t>diffusion maps, </a:t>
            </a:r>
            <a:r>
              <a:rPr lang="en-US" dirty="0"/>
              <a:t>you will be prompted to enter the number </a:t>
            </a:r>
            <a:r>
              <a:rPr lang="en-US" dirty="0" smtClean="0"/>
              <a:t>of diffusion components to compute and the number of PCA </a:t>
            </a:r>
            <a:r>
              <a:rPr lang="en-US" dirty="0"/>
              <a:t>components to </a:t>
            </a:r>
            <a:r>
              <a:rPr lang="en-US" dirty="0" smtClean="0"/>
              <a:t>use in the computation. </a:t>
            </a:r>
          </a:p>
          <a:p>
            <a:r>
              <a:rPr lang="en-US" dirty="0" smtClean="0"/>
              <a:t>You will also be asked for values for </a:t>
            </a:r>
            <a:r>
              <a:rPr lang="en-US" dirty="0" err="1" smtClean="0"/>
              <a:t>kNN</a:t>
            </a:r>
            <a:r>
              <a:rPr lang="en-US" dirty="0" smtClean="0"/>
              <a:t>, </a:t>
            </a:r>
            <a:r>
              <a:rPr lang="en-US" dirty="0" err="1" smtClean="0"/>
              <a:t>kNN-autotune</a:t>
            </a:r>
            <a:r>
              <a:rPr lang="en-US" dirty="0" smtClean="0"/>
              <a:t>, and epsilon (the standard deviation of the kernel).</a:t>
            </a:r>
            <a:endParaRPr lang="en-US" dirty="0"/>
          </a:p>
        </p:txBody>
      </p:sp>
      <p:pic>
        <p:nvPicPr>
          <p:cNvPr id="4" name="Picture 3" descr="Screen Shot 2017-03-29 at 1.1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42" y="3711409"/>
            <a:ext cx="4229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4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545"/>
            <a:ext cx="8229600" cy="4876800"/>
          </a:xfrm>
        </p:spPr>
        <p:txBody>
          <a:bodyPr/>
          <a:lstStyle/>
          <a:p>
            <a:r>
              <a:rPr lang="en-US" dirty="0" smtClean="0"/>
              <a:t>Similar to diffusion </a:t>
            </a:r>
            <a:r>
              <a:rPr lang="en-US" dirty="0"/>
              <a:t>maps, </a:t>
            </a:r>
            <a:r>
              <a:rPr lang="en-US" dirty="0" smtClean="0"/>
              <a:t>when running MAGIC you </a:t>
            </a:r>
            <a:r>
              <a:rPr lang="en-US" dirty="0"/>
              <a:t>will be prompted to enter the </a:t>
            </a:r>
            <a:r>
              <a:rPr lang="en-US" dirty="0" smtClean="0"/>
              <a:t>number </a:t>
            </a:r>
            <a:r>
              <a:rPr lang="en-US" dirty="0"/>
              <a:t>of PCA components to use in the </a:t>
            </a:r>
            <a:r>
              <a:rPr lang="en-US" dirty="0" smtClean="0"/>
              <a:t>computation</a:t>
            </a:r>
            <a:r>
              <a:rPr lang="en-US" dirty="0"/>
              <a:t> </a:t>
            </a:r>
            <a:r>
              <a:rPr lang="en-US" dirty="0" smtClean="0"/>
              <a:t>as well as values for </a:t>
            </a:r>
            <a:r>
              <a:rPr lang="en-US" dirty="0" err="1" smtClean="0"/>
              <a:t>kNN</a:t>
            </a:r>
            <a:r>
              <a:rPr lang="en-US" dirty="0" smtClean="0"/>
              <a:t>, </a:t>
            </a:r>
            <a:r>
              <a:rPr lang="en-US" dirty="0" err="1" smtClean="0"/>
              <a:t>kNN-autotune</a:t>
            </a:r>
            <a:r>
              <a:rPr lang="en-US" dirty="0" smtClean="0"/>
              <a:t>, and epsilon.</a:t>
            </a:r>
          </a:p>
          <a:p>
            <a:r>
              <a:rPr lang="en-US" dirty="0" smtClean="0"/>
              <a:t>It is suggested to set the ‘t’ parameter to 6 to begin with and then try increasing it up to ~12.</a:t>
            </a:r>
          </a:p>
          <a:p>
            <a:pPr>
              <a:spcBef>
                <a:spcPts val="576"/>
              </a:spcBef>
            </a:pPr>
            <a:r>
              <a:rPr lang="en-US" dirty="0" smtClean="0"/>
              <a:t>The data can also be rescaled,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although this should not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performed on log-transformed data.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7-03-29 at 1.13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96" y="3661506"/>
            <a:ext cx="3704888" cy="29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5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can be visualized through a PCA-variance plot or numerous customizable 2D and 3D scatter plots.</a:t>
            </a:r>
            <a:endParaRPr lang="en-US" dirty="0"/>
          </a:p>
        </p:txBody>
      </p:sp>
      <p:pic>
        <p:nvPicPr>
          <p:cNvPr id="5" name="Picture 4" descr="Screen Shot 2017-03-28 at 1.3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228" y="2494997"/>
            <a:ext cx="5878016" cy="43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3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PCA-variance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545"/>
            <a:ext cx="8229600" cy="4876800"/>
          </a:xfrm>
        </p:spPr>
        <p:txBody>
          <a:bodyPr/>
          <a:lstStyle/>
          <a:p>
            <a:r>
              <a:rPr lang="en-US" dirty="0">
                <a:cs typeface="Arial"/>
              </a:rPr>
              <a:t>To </a:t>
            </a:r>
            <a:r>
              <a:rPr lang="en-US" dirty="0" smtClean="0">
                <a:cs typeface="Arial"/>
              </a:rPr>
              <a:t>visualize the cumulative percent of variance explained by the PCA components, select PCA-variance plot from the Visualization menu.</a:t>
            </a:r>
          </a:p>
          <a:p>
            <a:r>
              <a:rPr lang="en-US" dirty="0" smtClean="0">
                <a:cs typeface="Arial"/>
              </a:rPr>
              <a:t>You will be prompted to select the number of components you would like to visualize.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pic>
        <p:nvPicPr>
          <p:cNvPr id="5" name="Picture 4" descr="Screen Shot 2017-03-28 at 1.3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4" y="4187372"/>
            <a:ext cx="3386947" cy="1194711"/>
          </a:xfrm>
          <a:prstGeom prst="rect">
            <a:avLst/>
          </a:prstGeom>
        </p:spPr>
      </p:pic>
      <p:pic>
        <p:nvPicPr>
          <p:cNvPr id="7" name="Picture 6" descr="Screen Shot 2017-03-28 at 2.0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82" y="3128496"/>
            <a:ext cx="5001038" cy="37295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674236" y="4762238"/>
            <a:ext cx="30240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expression scatter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Highlight the dataset(s) you would like to scatter and then select ‘Scatter plot’ from the Visualization menu.</a:t>
            </a:r>
          </a:p>
          <a:p>
            <a:r>
              <a:rPr lang="en-US" dirty="0" smtClean="0"/>
              <a:t>A 2D plot can be created by simply leaving the z-axis field blank.</a:t>
            </a:r>
            <a:endParaRPr lang="en-US" dirty="0"/>
          </a:p>
        </p:txBody>
      </p:sp>
      <p:pic>
        <p:nvPicPr>
          <p:cNvPr id="4" name="Picture 3" descr="Screen Shot 2017-03-28 at 2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208"/>
            <a:ext cx="3425032" cy="1941535"/>
          </a:xfrm>
          <a:prstGeom prst="rect">
            <a:avLst/>
          </a:prstGeom>
        </p:spPr>
      </p:pic>
      <p:pic>
        <p:nvPicPr>
          <p:cNvPr id="5" name="Picture 4" descr="Screen Shot 2017-03-28 at 2.1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38" y="3068998"/>
            <a:ext cx="5099599" cy="378900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523030" y="4963499"/>
            <a:ext cx="355048" cy="0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9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expression scatter plots (MAGIC)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plot can be created using the MAGIC-</a:t>
            </a:r>
            <a:r>
              <a:rPr lang="en-US" dirty="0" err="1" smtClean="0"/>
              <a:t>ed</a:t>
            </a:r>
            <a:r>
              <a:rPr lang="en-US" dirty="0" smtClean="0"/>
              <a:t> version of the data by instead highlighting the MAGIC dataset before plotting </a:t>
            </a:r>
            <a:endParaRPr lang="en-US" dirty="0"/>
          </a:p>
        </p:txBody>
      </p:sp>
      <p:pic>
        <p:nvPicPr>
          <p:cNvPr id="4" name="Picture 3" descr="Screen Shot 2017-03-29 at 4.0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4" y="3756876"/>
            <a:ext cx="4648777" cy="1678122"/>
          </a:xfrm>
          <a:prstGeom prst="rect">
            <a:avLst/>
          </a:prstGeom>
        </p:spPr>
      </p:pic>
      <p:pic>
        <p:nvPicPr>
          <p:cNvPr id="5" name="Picture 4" descr="Screen Shot 2017-03-29 at 4.07.1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6"/>
          <a:stretch/>
        </p:blipFill>
        <p:spPr>
          <a:xfrm>
            <a:off x="5605417" y="2917815"/>
            <a:ext cx="3417620" cy="394018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946970" y="4592506"/>
            <a:ext cx="511457" cy="0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6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 Scatter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9060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Highlight the </a:t>
            </a:r>
            <a:r>
              <a:rPr lang="en-US" sz="2200" dirty="0" err="1" smtClean="0"/>
              <a:t>tSNE</a:t>
            </a:r>
            <a:r>
              <a:rPr lang="en-US" sz="2200" dirty="0" smtClean="0"/>
              <a:t> subset of the dataset(s) you wish to plot and select the ‘Scatter plot’ option from the Visualization menu.</a:t>
            </a:r>
          </a:p>
          <a:p>
            <a:r>
              <a:rPr lang="en-US" sz="2200" dirty="0" smtClean="0"/>
              <a:t>You will be prompted to give a gene, principal/diffusion component, ‘density’, or solid color to color the plot with.</a:t>
            </a:r>
          </a:p>
          <a:p>
            <a:r>
              <a:rPr lang="en-US" sz="2200" dirty="0" smtClean="0"/>
              <a:t>If a comma separated list of color options is given, multiple plots will be made with each of the color selections</a:t>
            </a:r>
            <a:endParaRPr lang="en-US" sz="2200" dirty="0"/>
          </a:p>
        </p:txBody>
      </p:sp>
      <p:pic>
        <p:nvPicPr>
          <p:cNvPr id="4" name="Picture 3" descr="Screen Shot 2017-03-29 at 4.14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 b="4040"/>
          <a:stretch/>
        </p:blipFill>
        <p:spPr>
          <a:xfrm>
            <a:off x="5921266" y="3554037"/>
            <a:ext cx="2942174" cy="3200587"/>
          </a:xfrm>
          <a:prstGeom prst="rect">
            <a:avLst/>
          </a:prstGeom>
        </p:spPr>
      </p:pic>
      <p:pic>
        <p:nvPicPr>
          <p:cNvPr id="5" name="Picture 4" descr="Screen Shot 2017-03-29 at 4.15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82" y="4342009"/>
            <a:ext cx="3780160" cy="12071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50057" y="4976896"/>
            <a:ext cx="76784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&amp; Diffusion Component Scatter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677"/>
            <a:ext cx="8229600" cy="4876800"/>
          </a:xfrm>
        </p:spPr>
        <p:txBody>
          <a:bodyPr/>
          <a:lstStyle/>
          <a:p>
            <a:r>
              <a:rPr lang="en-US" sz="2200" dirty="0"/>
              <a:t>Highlight the </a:t>
            </a:r>
            <a:r>
              <a:rPr lang="en-US" sz="2200" dirty="0" smtClean="0"/>
              <a:t>PCA or Diffusion Component </a:t>
            </a:r>
            <a:r>
              <a:rPr lang="en-US" sz="2200" dirty="0"/>
              <a:t>subset of the dataset(s) you wish to plot and select the ‘Scatter plot’ option from the Visualization menu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You will be prompted to select a component to use for each of the plotting axes. A 2D plot can be made by leaving the z-axis blank.</a:t>
            </a:r>
            <a:endParaRPr lang="en-US" sz="2200" dirty="0"/>
          </a:p>
          <a:p>
            <a:r>
              <a:rPr lang="en-US" sz="2200" dirty="0"/>
              <a:t>You will </a:t>
            </a:r>
            <a:r>
              <a:rPr lang="en-US" sz="2200" dirty="0" smtClean="0"/>
              <a:t>also be asked </a:t>
            </a:r>
            <a:r>
              <a:rPr lang="en-US" sz="2200" dirty="0"/>
              <a:t>to give a gene, principal/diffusion component, ‘density’, or solid color to color the plot with.</a:t>
            </a:r>
          </a:p>
          <a:p>
            <a:endParaRPr lang="en-US" dirty="0"/>
          </a:p>
        </p:txBody>
      </p:sp>
      <p:pic>
        <p:nvPicPr>
          <p:cNvPr id="4" name="Picture 3" descr="Screen Shot 2017-03-29 at 4.19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2" b="4076"/>
          <a:stretch/>
        </p:blipFill>
        <p:spPr>
          <a:xfrm>
            <a:off x="6037039" y="3662523"/>
            <a:ext cx="2944533" cy="3165941"/>
          </a:xfrm>
          <a:prstGeom prst="rect">
            <a:avLst/>
          </a:prstGeom>
        </p:spPr>
      </p:pic>
      <p:pic>
        <p:nvPicPr>
          <p:cNvPr id="5" name="Picture 4" descr="Screen Shot 2017-03-29 at 4.19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5" y="4563385"/>
            <a:ext cx="3898000" cy="135867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09121" y="5242724"/>
            <a:ext cx="76784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2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3-29 at 4.0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3" y="2551934"/>
            <a:ext cx="5242201" cy="3925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ach visualization can be saved using the ‘</a:t>
            </a:r>
            <a:r>
              <a:rPr lang="en-US" dirty="0" smtClean="0"/>
              <a:t>Save’ </a:t>
            </a:r>
            <a:r>
              <a:rPr lang="en-US" dirty="0" smtClean="0"/>
              <a:t>button in the upper right corner of the frame.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20527" y="3057025"/>
            <a:ext cx="206726" cy="10337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7-03-29 at 4.22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4583" y="2551934"/>
            <a:ext cx="2732217" cy="12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MAGIC (Markov Affinity-Based Graph Imputation of Cells)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79563"/>
          </a:xfrm>
        </p:spPr>
        <p:txBody>
          <a:bodyPr>
            <a:normAutofit/>
          </a:bodyPr>
          <a:lstStyle/>
          <a:p>
            <a:r>
              <a:rPr lang="en-US" dirty="0" smtClean="0"/>
              <a:t>MAGIC is an interactive tool to impute missing values in single-cell data and restore the structure of the data.</a:t>
            </a:r>
          </a:p>
          <a:p>
            <a:endParaRPr lang="en-US" dirty="0" smtClean="0"/>
          </a:p>
          <a:p>
            <a:r>
              <a:rPr lang="en-US" dirty="0" smtClean="0"/>
              <a:t>It also provides data preprocessing functionality such as dimensionality reduction and gene expression visualization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you use MAGIC, please cite:</a:t>
            </a:r>
          </a:p>
          <a:p>
            <a:pPr marL="0" indent="0">
              <a:buNone/>
            </a:pPr>
            <a:r>
              <a:rPr lang="en-US" dirty="0" smtClean="0"/>
              <a:t>MAGIC: A diffusion-based imputation method reveals gene-gene interactions in single-cell RNA-sequencing data</a:t>
            </a:r>
          </a:p>
          <a:p>
            <a:pPr marL="0" indent="0">
              <a:buNone/>
            </a:pPr>
            <a:r>
              <a:rPr lang="en-US" dirty="0" err="1" smtClean="0"/>
              <a:t>Biorxiv</a:t>
            </a:r>
            <a:r>
              <a:rPr lang="en-US" dirty="0" smtClean="0"/>
              <a:t> (preprint) February 2017. </a:t>
            </a:r>
            <a:r>
              <a:rPr lang="en-US" dirty="0"/>
              <a:t>DOI: </a:t>
            </a:r>
            <a:r>
              <a:rPr lang="en-US" dirty="0" err="1" smtClean="0"/>
              <a:t>doi.org</a:t>
            </a:r>
            <a:r>
              <a:rPr lang="en-US" dirty="0" smtClean="0"/>
              <a:t>/10.1101/111591</a:t>
            </a:r>
          </a:p>
        </p:txBody>
      </p:sp>
    </p:spTree>
    <p:extLst>
      <p:ext uri="{BB962C8B-B14F-4D97-AF65-F5344CB8AC3E}">
        <p14:creationId xmlns:p14="http://schemas.microsoft.com/office/powerpoint/2010/main" val="217835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892"/>
            <a:ext cx="8229600" cy="990600"/>
          </a:xfrm>
        </p:spPr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468"/>
            <a:ext cx="8229600" cy="4876800"/>
          </a:xfrm>
        </p:spPr>
        <p:txBody>
          <a:bodyPr/>
          <a:lstStyle/>
          <a:p>
            <a:r>
              <a:rPr lang="en-US" dirty="0" smtClean="0"/>
              <a:t>All of your data and analysis can be saved and reloaded into </a:t>
            </a:r>
            <a:r>
              <a:rPr lang="en-US" dirty="0" smtClean="0"/>
              <a:t>MAGIC </a:t>
            </a:r>
            <a:r>
              <a:rPr lang="en-US" dirty="0" smtClean="0"/>
              <a:t>at a later time. </a:t>
            </a:r>
          </a:p>
          <a:p>
            <a:r>
              <a:rPr lang="en-US" dirty="0" smtClean="0"/>
              <a:t>Select File &gt; Save data to save your current progress as a pickle file; the data can be saved at any stage of analysis</a:t>
            </a:r>
          </a:p>
          <a:p>
            <a:r>
              <a:rPr lang="en-US" dirty="0" smtClean="0"/>
              <a:t>The saved pickle file can be loaded using File &gt; Load </a:t>
            </a:r>
            <a:r>
              <a:rPr lang="en-US" dirty="0" smtClean="0"/>
              <a:t>saved session from pickle file</a:t>
            </a:r>
            <a:endParaRPr lang="en-US" dirty="0"/>
          </a:p>
        </p:txBody>
      </p:sp>
      <p:pic>
        <p:nvPicPr>
          <p:cNvPr id="6" name="Picture 5" descr="Screen Shot 2017-03-29 at 4.2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59810"/>
            <a:ext cx="3603520" cy="1914785"/>
          </a:xfrm>
          <a:prstGeom prst="rect">
            <a:avLst/>
          </a:prstGeom>
        </p:spPr>
      </p:pic>
      <p:pic>
        <p:nvPicPr>
          <p:cNvPr id="7" name="Picture 6" descr="Screen Shot 2017-03-29 at 4.2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90" y="4059810"/>
            <a:ext cx="3863218" cy="174613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3614" y="4962128"/>
            <a:ext cx="76784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1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656"/>
            <a:ext cx="8229600" cy="4395343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https://github.com/pkathail/magic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the following instructions to install MAGIC</a:t>
            </a:r>
            <a:endParaRPr lang="en-US" dirty="0"/>
          </a:p>
        </p:txBody>
      </p:sp>
      <p:pic>
        <p:nvPicPr>
          <p:cNvPr id="6" name="Picture 5" descr="Screen Shot 2017-03-03 at 2.4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8407"/>
            <a:ext cx="9144000" cy="24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MAGIC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275708"/>
            <a:ext cx="8229600" cy="4201291"/>
          </a:xfrm>
        </p:spPr>
        <p:txBody>
          <a:bodyPr/>
          <a:lstStyle/>
          <a:p>
            <a:r>
              <a:rPr lang="en-US" dirty="0" smtClean="0"/>
              <a:t>After following the steps to install MAGIC, the </a:t>
            </a:r>
            <a:r>
              <a:rPr lang="en-US" dirty="0" err="1" smtClean="0"/>
              <a:t>gui</a:t>
            </a:r>
            <a:r>
              <a:rPr lang="en-US" dirty="0" smtClean="0"/>
              <a:t> can be launched with the following command:</a:t>
            </a:r>
            <a:endParaRPr lang="en-US" dirty="0"/>
          </a:p>
        </p:txBody>
      </p:sp>
      <p:pic>
        <p:nvPicPr>
          <p:cNvPr id="3" name="Picture 2" descr="Screen Shot 2017-03-03 at 2.4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11" y="3426098"/>
            <a:ext cx="2057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launching MAGIC, data can be loaded as either a </a:t>
            </a:r>
            <a:r>
              <a:rPr lang="en-US" dirty="0" err="1" smtClean="0"/>
              <a:t>csv</a:t>
            </a:r>
            <a:r>
              <a:rPr lang="en-US" dirty="0" smtClean="0"/>
              <a:t> file, sparse data in the </a:t>
            </a:r>
            <a:r>
              <a:rPr lang="en-US" dirty="0" err="1" smtClean="0"/>
              <a:t>mtx</a:t>
            </a:r>
            <a:r>
              <a:rPr lang="en-US" dirty="0" smtClean="0"/>
              <a:t> format or 10x format, or as a pickle file from a previous MAGIC session.</a:t>
            </a:r>
          </a:p>
        </p:txBody>
      </p:sp>
      <p:pic>
        <p:nvPicPr>
          <p:cNvPr id="4" name="Picture 3" descr="Screen Shot 2017-03-28 at 1.2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8" y="2796980"/>
            <a:ext cx="6392105" cy="4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4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518"/>
            <a:ext cx="8229600" cy="990600"/>
          </a:xfrm>
        </p:spPr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1"/>
            <a:ext cx="8229600" cy="2569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rbel"/>
                <a:cs typeface="Corbel"/>
              </a:rPr>
              <a:t>After selecting a file, you will be prompted to enter a name for the data and </a:t>
            </a:r>
            <a:r>
              <a:rPr lang="en-US" sz="2400" dirty="0" smtClean="0">
                <a:latin typeface="Corbel"/>
                <a:cs typeface="Corbel"/>
              </a:rPr>
              <a:t>give </a:t>
            </a:r>
            <a:r>
              <a:rPr lang="en-US" sz="2400" dirty="0">
                <a:latin typeface="Corbel"/>
                <a:cs typeface="Corbel"/>
              </a:rPr>
              <a:t>options with which to filter and normalize the data before loading</a:t>
            </a:r>
          </a:p>
          <a:p>
            <a:endParaRPr lang="en-US" sz="2400" dirty="0">
              <a:latin typeface="Corbel"/>
              <a:cs typeface="Corbel"/>
            </a:endParaRPr>
          </a:p>
        </p:txBody>
      </p:sp>
      <p:pic>
        <p:nvPicPr>
          <p:cNvPr id="4" name="Picture 3" descr="Screen Shot 2017-03-28 at 1.28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3406"/>
            <a:ext cx="8310905" cy="36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2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selecting ‘Compute data statistics’ you can generate plots to assist in selecting the filtering cutoffs</a:t>
            </a:r>
          </a:p>
          <a:p>
            <a:endParaRPr lang="en-US" dirty="0"/>
          </a:p>
        </p:txBody>
      </p:sp>
      <p:pic>
        <p:nvPicPr>
          <p:cNvPr id="4" name="Picture 3" descr="Screen Shot 2017-03-28 at 1.2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7814"/>
            <a:ext cx="8277930" cy="29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9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65908"/>
          </a:xfrm>
        </p:spPr>
        <p:txBody>
          <a:bodyPr/>
          <a:lstStyle/>
          <a:p>
            <a:r>
              <a:rPr lang="en-US" dirty="0" smtClean="0">
                <a:cs typeface="Arial"/>
              </a:rPr>
              <a:t>After loading a dataset, it can be analyzed using a number of different methods: PCA, </a:t>
            </a:r>
            <a:r>
              <a:rPr lang="en-US" dirty="0" err="1" smtClean="0">
                <a:cs typeface="Arial"/>
              </a:rPr>
              <a:t>tSNE</a:t>
            </a:r>
            <a:r>
              <a:rPr lang="en-US" dirty="0" smtClean="0">
                <a:cs typeface="Arial"/>
              </a:rPr>
              <a:t>, diffusion maps, and MAGIC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run one of these methods, select the dataset or datasets you would like to use in the column on the left and then select the method from the Analysis menu.</a:t>
            </a:r>
          </a:p>
          <a:p>
            <a:r>
              <a:rPr lang="en-US" dirty="0" smtClean="0"/>
              <a:t>You will be prompted to specify certain parameters depending on the method</a:t>
            </a:r>
            <a:endParaRPr lang="en-US" dirty="0"/>
          </a:p>
        </p:txBody>
      </p:sp>
      <p:pic>
        <p:nvPicPr>
          <p:cNvPr id="4" name="Picture 3" descr="Screen Shot 2017-03-29 at 1.12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7" b="76175"/>
          <a:stretch/>
        </p:blipFill>
        <p:spPr>
          <a:xfrm>
            <a:off x="5178891" y="4646008"/>
            <a:ext cx="3507909" cy="16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(Principal Component Analysis)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running PCA, you will be prompted to enter the number PCA components to compute and whether or not you would like to use a randomized </a:t>
            </a:r>
            <a:r>
              <a:rPr lang="en-US" dirty="0" err="1" smtClean="0"/>
              <a:t>svd</a:t>
            </a:r>
            <a:r>
              <a:rPr lang="en-US" dirty="0" smtClean="0"/>
              <a:t> solver in the PCA computation (randomization speeds up the computation and is recommended for larger datasets)</a:t>
            </a:r>
            <a:endParaRPr lang="en-US" dirty="0"/>
          </a:p>
        </p:txBody>
      </p:sp>
      <p:pic>
        <p:nvPicPr>
          <p:cNvPr id="6" name="Picture 5" descr="Screen Shot 2017-03-29 at 1.4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06" y="4080368"/>
            <a:ext cx="3886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1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1056</TotalTime>
  <Words>933</Words>
  <Application>Microsoft Macintosh PowerPoint</Application>
  <PresentationFormat>On-screen Show (4:3)</PresentationFormat>
  <Paragraphs>63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MAGIC tutorial</vt:lpstr>
      <vt:lpstr>MAGIC (Markov Affinity-Based Graph Imputation of Cells)</vt:lpstr>
      <vt:lpstr>Install MAGIC</vt:lpstr>
      <vt:lpstr>Launch MAGIC</vt:lpstr>
      <vt:lpstr>Loading data</vt:lpstr>
      <vt:lpstr>Loading data</vt:lpstr>
      <vt:lpstr>Loading data</vt:lpstr>
      <vt:lpstr>Analysis</vt:lpstr>
      <vt:lpstr>PCA (Principal Component Analysis)</vt:lpstr>
      <vt:lpstr>t-SNE</vt:lpstr>
      <vt:lpstr>Diffusion map</vt:lpstr>
      <vt:lpstr>MAGIC</vt:lpstr>
      <vt:lpstr>Visualizations</vt:lpstr>
      <vt:lpstr>PCA-variance plot</vt:lpstr>
      <vt:lpstr>Gene expression scatter plots</vt:lpstr>
      <vt:lpstr>Gene expression scatter plots (MAGIC)</vt:lpstr>
      <vt:lpstr>t-SNE Scatter Plots</vt:lpstr>
      <vt:lpstr>PCA &amp; Diffusion Component Scatter Plots</vt:lpstr>
      <vt:lpstr>Saving plots</vt:lpstr>
      <vt:lpstr>Saving data</vt:lpstr>
    </vt:vector>
  </TitlesOfParts>
  <Company>Home Use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Wishbone tutorial</dc:title>
  <dc:creator>Pooja</dc:creator>
  <cp:lastModifiedBy>Pooja</cp:lastModifiedBy>
  <cp:revision>71</cp:revision>
  <dcterms:created xsi:type="dcterms:W3CDTF">2016-04-26T20:32:51Z</dcterms:created>
  <dcterms:modified xsi:type="dcterms:W3CDTF">2017-03-29T20:40:53Z</dcterms:modified>
</cp:coreProperties>
</file>